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5048" r:id="rId1"/>
  </p:sldMasterIdLst>
  <p:sldIdLst>
    <p:sldId id="285" r:id="rId2"/>
    <p:sldId id="258" r:id="rId3"/>
    <p:sldId id="291" r:id="rId4"/>
    <p:sldId id="265" r:id="rId5"/>
    <p:sldId id="290" r:id="rId6"/>
    <p:sldId id="266" r:id="rId7"/>
    <p:sldId id="294" r:id="rId8"/>
    <p:sldId id="267" r:id="rId9"/>
    <p:sldId id="287" r:id="rId10"/>
    <p:sldId id="288" r:id="rId11"/>
    <p:sldId id="268" r:id="rId12"/>
    <p:sldId id="270" r:id="rId13"/>
    <p:sldId id="284" r:id="rId14"/>
    <p:sldId id="295" r:id="rId15"/>
    <p:sldId id="296" r:id="rId16"/>
  </p:sldIdLst>
  <p:sldSz cx="9144000" cy="6858000" type="screen4x3"/>
  <p:notesSz cx="6888163" cy="9623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DA38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>
      <p:cViewPr varScale="1">
        <p:scale>
          <a:sx n="84" d="100"/>
          <a:sy n="84" d="100"/>
        </p:scale>
        <p:origin x="133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1-2022\&#1055;&#1077;&#1076;&#1089;&#1086;&#1074;&#1077;&#1090;%20&#1103;&#1085;&#1074;&#1072;&#1088;&#1100;%202022\&#1076;&#1080;&#1072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2-2023\&#1055;&#1077;&#1076;&#1089;&#1086;&#1074;&#1077;&#1090;%20&#1103;&#1085;&#1074;&#1072;&#1088;&#1100;%202023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2-2023\&#1055;&#1077;&#1076;&#1089;&#1086;&#1074;&#1077;&#1090;%20&#1103;&#1085;&#1074;&#1072;&#1088;&#1100;%202023\&#1076;&#1080;&#1072;&#1075;&#1088;&#1072;&#1084;&#1084;&#109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2-2023\&#1055;&#1077;&#1076;&#1089;&#1086;&#1074;&#1077;&#1090;%20&#1103;&#1085;&#1074;&#1072;&#1088;&#1100;%202023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2-2023\&#1055;&#1077;&#1076;&#1089;&#1086;&#1074;&#1077;&#1090;%20&#1103;&#1085;&#1074;&#1072;&#1088;&#1100;%202023\&#1076;&#1080;&#1072;&#1075;&#1088;&#1072;&#1084;&#1084;&#109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3;&#1086;&#1091;&#1090;&#1073;&#1091;&#1082;%20&#1064;&#1050;%2004,02,21\&#1089;%20&#1076;&#1080;&#1089;&#1082;&#1072;%20&#1044;\&#1044;&#1058;&#1042;\&#1044;&#1058;&#1042;%2011\&#1055;&#1077;&#1076;.&#1089;&#1086;&#1074;&#1077;&#1090;\2022-2023\&#1055;&#1077;&#1076;&#1089;&#1086;&#1074;&#1077;&#1090;%20&#1103;&#1085;&#1074;&#1072;&#1088;&#1100;%202023\&#1076;&#1080;&#1072;&#1075;&#1088;&#1072;&#1084;&#1084;&#1099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Лист1!$A$5:$C$5</c:f>
              <c:strCache>
                <c:ptCount val="3"/>
                <c:pt idx="0">
                  <c:v>число ИПР </c:v>
                </c:pt>
                <c:pt idx="1">
                  <c:v>штатных </c:v>
                </c:pt>
                <c:pt idx="2">
                  <c:v>по совместительству</c:v>
                </c:pt>
              </c:strCache>
            </c:strRef>
          </c:cat>
          <c:val>
            <c:numRef>
              <c:f>Лист1!$A$6:$C$6</c:f>
              <c:numCache>
                <c:formatCode>General</c:formatCode>
                <c:ptCount val="3"/>
                <c:pt idx="0">
                  <c:v>54</c:v>
                </c:pt>
                <c:pt idx="1">
                  <c:v>40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4C-4586-B659-1D83C11E2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77693696"/>
        <c:axId val="77695232"/>
        <c:axId val="81027072"/>
      </c:bar3DChart>
      <c:catAx>
        <c:axId val="7769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95232"/>
        <c:crosses val="autoZero"/>
        <c:auto val="1"/>
        <c:lblAlgn val="ctr"/>
        <c:lblOffset val="100"/>
        <c:noMultiLvlLbl val="0"/>
      </c:catAx>
      <c:valAx>
        <c:axId val="7769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93696"/>
        <c:crosses val="autoZero"/>
        <c:crossBetween val="between"/>
      </c:valAx>
      <c:serAx>
        <c:axId val="81027072"/>
        <c:scaling>
          <c:orientation val="minMax"/>
        </c:scaling>
        <c:delete val="1"/>
        <c:axPos val="b"/>
        <c:majorTickMark val="none"/>
        <c:minorTickMark val="none"/>
        <c:tickLblPos val="nextTo"/>
        <c:crossAx val="7769523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.15277777777777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0C-4D87-96F2-9A5840ED1343}"/>
                </c:ext>
              </c:extLst>
            </c:dLbl>
            <c:dLbl>
              <c:idx val="1"/>
              <c:layout>
                <c:manualLayout>
                  <c:x val="0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0C-4D87-96F2-9A5840ED1343}"/>
                </c:ext>
              </c:extLst>
            </c:dLbl>
            <c:dLbl>
              <c:idx val="2"/>
              <c:layout>
                <c:manualLayout>
                  <c:x val="0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0C-4D87-96F2-9A5840ED1343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Лист1!$A$132:$A$134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Лист1!$B$132:$B$134</c:f>
              <c:numCache>
                <c:formatCode>0%</c:formatCode>
                <c:ptCount val="3"/>
                <c:pt idx="0" formatCode="0.00%">
                  <c:v>0.999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0C-4D87-96F2-9A5840ED1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6268223"/>
        <c:axId val="1306268639"/>
        <c:axId val="0"/>
      </c:bar3DChart>
      <c:catAx>
        <c:axId val="13062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6268639"/>
        <c:crosses val="autoZero"/>
        <c:auto val="1"/>
        <c:lblAlgn val="ctr"/>
        <c:lblOffset val="100"/>
        <c:noMultiLvlLbl val="0"/>
      </c:catAx>
      <c:valAx>
        <c:axId val="130626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626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Лист1!$A$40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Лист1!$A$41:$A$43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Лист1!$B$41:$B$43</c:f>
              <c:numCache>
                <c:formatCode>0%</c:formatCode>
                <c:ptCount val="3"/>
                <c:pt idx="0">
                  <c:v>0.46</c:v>
                </c:pt>
                <c:pt idx="1">
                  <c:v>0.5</c:v>
                </c:pt>
                <c:pt idx="2" formatCode="0.00%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7-4FDF-ACF5-9EC9D3AF4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61504"/>
        <c:axId val="90249472"/>
        <c:axId val="0"/>
      </c:bar3DChart>
      <c:catAx>
        <c:axId val="89861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249472"/>
        <c:crosses val="autoZero"/>
        <c:auto val="1"/>
        <c:lblAlgn val="ctr"/>
        <c:lblOffset val="100"/>
        <c:noMultiLvlLbl val="0"/>
      </c:catAx>
      <c:valAx>
        <c:axId val="9024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98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Лист2!$E$47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Лист2!$F$46:$I$46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Лист2!$F$47:$I$47</c:f>
              <c:numCache>
                <c:formatCode>0%</c:formatCode>
                <c:ptCount val="4"/>
                <c:pt idx="0">
                  <c:v>0.4</c:v>
                </c:pt>
                <c:pt idx="1">
                  <c:v>0.52</c:v>
                </c:pt>
                <c:pt idx="2">
                  <c:v>0.46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5-4EE6-8E1F-0EAB6C5E528B}"/>
            </c:ext>
          </c:extLst>
        </c:ser>
        <c:ser>
          <c:idx val="1"/>
          <c:order val="1"/>
          <c:tx>
            <c:strRef>
              <c:f>Лист2!$E$48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Лист2!$F$46:$I$46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Лист2!$F$48:$I$48</c:f>
              <c:numCache>
                <c:formatCode>0%</c:formatCode>
                <c:ptCount val="4"/>
                <c:pt idx="0">
                  <c:v>0.42</c:v>
                </c:pt>
                <c:pt idx="1">
                  <c:v>0.45</c:v>
                </c:pt>
                <c:pt idx="2">
                  <c:v>0.49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25-4EE6-8E1F-0EAB6C5E528B}"/>
            </c:ext>
          </c:extLst>
        </c:ser>
        <c:ser>
          <c:idx val="2"/>
          <c:order val="2"/>
          <c:tx>
            <c:strRef>
              <c:f>Лист2!$E$49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rgbClr val="00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Лист2!$F$46:$I$46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Лист2!$F$49:$I$49</c:f>
              <c:numCache>
                <c:formatCode>0%</c:formatCode>
                <c:ptCount val="4"/>
                <c:pt idx="0">
                  <c:v>0.24</c:v>
                </c:pt>
                <c:pt idx="1">
                  <c:v>0.72</c:v>
                </c:pt>
                <c:pt idx="2">
                  <c:v>0.51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5-4EE6-8E1F-0EAB6C5E5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6827503"/>
        <c:axId val="1936828751"/>
      </c:barChart>
      <c:catAx>
        <c:axId val="1936827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6828751"/>
        <c:crosses val="autoZero"/>
        <c:auto val="1"/>
        <c:lblAlgn val="ctr"/>
        <c:lblOffset val="100"/>
        <c:noMultiLvlLbl val="0"/>
      </c:catAx>
      <c:valAx>
        <c:axId val="193682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6827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15277777777777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39-40D9-B56B-8C014099EA54}"/>
                </c:ext>
              </c:extLst>
            </c:dLbl>
            <c:dLbl>
              <c:idx val="1"/>
              <c:layout>
                <c:manualLayout>
                  <c:x val="0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39-40D9-B56B-8C014099EA54}"/>
                </c:ext>
              </c:extLst>
            </c:dLbl>
            <c:dLbl>
              <c:idx val="2"/>
              <c:layout>
                <c:manualLayout>
                  <c:x val="0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39-40D9-B56B-8C014099E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Лист1!$A$148:$A$150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Лист1!$B$148:$B$150</c:f>
              <c:numCache>
                <c:formatCode>General</c:formatCode>
                <c:ptCount val="3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9-40D9-B56B-8C014099E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6268223"/>
        <c:axId val="1306268639"/>
        <c:axId val="0"/>
      </c:bar3DChart>
      <c:catAx>
        <c:axId val="13062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06268639"/>
        <c:crosses val="autoZero"/>
        <c:auto val="1"/>
        <c:lblAlgn val="ctr"/>
        <c:lblOffset val="100"/>
        <c:noMultiLvlLbl val="0"/>
      </c:catAx>
      <c:valAx>
        <c:axId val="130626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0626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Лист1!$A$100:$A$102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Лист1!$B$100:$B$102</c:f>
              <c:numCache>
                <c:formatCode>General</c:formatCode>
                <c:ptCount val="3"/>
                <c:pt idx="0">
                  <c:v>16</c:v>
                </c:pt>
                <c:pt idx="1">
                  <c:v>30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2-41ED-8C0C-4533CE1D5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260992"/>
        <c:axId val="88264064"/>
        <c:axId val="0"/>
      </c:bar3DChart>
      <c:catAx>
        <c:axId val="88260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264064"/>
        <c:crosses val="autoZero"/>
        <c:auto val="1"/>
        <c:lblAlgn val="ctr"/>
        <c:lblOffset val="100"/>
        <c:noMultiLvlLbl val="0"/>
      </c:catAx>
      <c:valAx>
        <c:axId val="88264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882609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gradFill>
      <a:gsLst>
        <a:gs pos="26000">
          <a:schemeClr val="tx2">
            <a:lumMod val="40000"/>
            <a:lumOff val="60000"/>
          </a:scheme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2136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7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9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0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34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8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2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85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8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98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9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7E9E30-7443-4ADC-B470-63E003D79204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CBA76C-FDC4-434B-9FC5-407605828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5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50" r:id="rId2"/>
    <p:sldLayoutId id="2147485051" r:id="rId3"/>
    <p:sldLayoutId id="2147485052" r:id="rId4"/>
    <p:sldLayoutId id="2147485053" r:id="rId5"/>
    <p:sldLayoutId id="2147485054" r:id="rId6"/>
    <p:sldLayoutId id="2147485055" r:id="rId7"/>
    <p:sldLayoutId id="2147485056" r:id="rId8"/>
    <p:sldLayoutId id="2147485057" r:id="rId9"/>
    <p:sldLayoutId id="2147485058" r:id="rId10"/>
    <p:sldLayoutId id="2147485059" r:id="rId11"/>
    <p:sldLayoutId id="2147485060" r:id="rId12"/>
    <p:sldLayoutId id="2147485061" r:id="rId13"/>
    <p:sldLayoutId id="2147485062" r:id="rId14"/>
    <p:sldLayoutId id="2147485063" r:id="rId15"/>
    <p:sldLayoutId id="2147485064" r:id="rId16"/>
    <p:sldLayoutId id="21474850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88" y="4572000"/>
            <a:ext cx="8229600" cy="119052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СОВЕТ</a:t>
            </a:r>
            <a:b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«АНАЛИЗ РАБОТЫ ПЕДАГОГИЧЕСКОГО КОЛЛЕКТИВА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ПОЛУГОДИЕ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</a:t>
            </a:r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-202</a:t>
            </a:r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201787" y="6335533"/>
            <a:ext cx="2966002" cy="511581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kk-KZ" sz="2400" b="1" dirty="0" smtClean="0"/>
              <a:t>17</a:t>
            </a:r>
            <a:r>
              <a:rPr lang="ru-RU" sz="2400" b="1" dirty="0" smtClean="0"/>
              <a:t> </a:t>
            </a:r>
            <a:r>
              <a:rPr lang="ru-RU" sz="2400" b="1" dirty="0"/>
              <a:t>января </a:t>
            </a:r>
            <a:r>
              <a:rPr lang="ru-RU" sz="2400" b="1" dirty="0" smtClean="0"/>
              <a:t>2023 </a:t>
            </a:r>
            <a:r>
              <a:rPr lang="ru-RU" sz="2400" b="1" dirty="0"/>
              <a:t>года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14667" r="15028"/>
          <a:stretch/>
        </p:blipFill>
        <p:spPr bwMode="auto">
          <a:xfrm>
            <a:off x="1938001" y="209707"/>
            <a:ext cx="5493574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501" y="1145811"/>
            <a:ext cx="1480573" cy="14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15991" cy="10668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ВЫСО</a:t>
            </a:r>
            <a:r>
              <a:rPr lang="ru-RU" sz="3200" b="1" i="1" dirty="0" smtClean="0"/>
              <a:t>КОЕ КАЧЕСТВО ЗНАНИЙ </a:t>
            </a:r>
            <a:br>
              <a:rPr lang="ru-RU" sz="3200" b="1" i="1" dirty="0" smtClean="0"/>
            </a:br>
            <a:r>
              <a:rPr lang="ru-RU" sz="3200" b="1" i="1" dirty="0" smtClean="0"/>
              <a:t>ПОКАЗАЛИ ГРУППЫ 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7720" y="1752600"/>
            <a:ext cx="8305800" cy="4572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 smtClean="0"/>
              <a:t>На 1 курсе – группа 1</a:t>
            </a:r>
            <a:r>
              <a:rPr lang="en-US" sz="2400" b="1" dirty="0" smtClean="0"/>
              <a:t>2</a:t>
            </a:r>
            <a:r>
              <a:rPr lang="ru-RU" sz="2400" b="1" dirty="0" smtClean="0"/>
              <a:t>3 </a:t>
            </a:r>
            <a:r>
              <a:rPr lang="kk-KZ" sz="2400" b="1" dirty="0"/>
              <a:t>Ц</a:t>
            </a:r>
            <a:r>
              <a:rPr lang="ru-RU" sz="2400" b="1" dirty="0" smtClean="0"/>
              <a:t>Т, качество знаний – 35 %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На </a:t>
            </a:r>
            <a:r>
              <a:rPr lang="ru-RU" sz="2400" b="1" dirty="0" smtClean="0"/>
              <a:t>2 курсе 2 группы: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2500" b="1" dirty="0" smtClean="0">
                <a:solidFill>
                  <a:schemeClr val="tx1"/>
                </a:solidFill>
              </a:rPr>
              <a:t>274 РЭТ, </a:t>
            </a:r>
            <a:r>
              <a:rPr lang="ru-RU" sz="2500" b="1" dirty="0">
                <a:solidFill>
                  <a:schemeClr val="tx1"/>
                </a:solidFill>
              </a:rPr>
              <a:t>качество знаний – </a:t>
            </a:r>
            <a:r>
              <a:rPr lang="ru-RU" sz="2500" b="1" dirty="0" smtClean="0">
                <a:solidFill>
                  <a:schemeClr val="tx1"/>
                </a:solidFill>
              </a:rPr>
              <a:t>90 %</a:t>
            </a:r>
            <a:r>
              <a:rPr lang="ru-KZ" sz="2400" b="1" dirty="0" smtClean="0">
                <a:solidFill>
                  <a:schemeClr val="tx1"/>
                </a:solidFill>
              </a:rPr>
              <a:t>,средний балл -4,1</a:t>
            </a:r>
            <a:endParaRPr lang="ru-RU" sz="2500" b="1" dirty="0">
              <a:solidFill>
                <a:schemeClr val="tx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2500" b="1" dirty="0" smtClean="0">
                <a:solidFill>
                  <a:schemeClr val="tx1"/>
                </a:solidFill>
              </a:rPr>
              <a:t>223 ЦТ</a:t>
            </a:r>
            <a:r>
              <a:rPr lang="ru-RU" sz="2500" b="1" dirty="0">
                <a:solidFill>
                  <a:schemeClr val="tx1"/>
                </a:solidFill>
              </a:rPr>
              <a:t>, качество знаний – </a:t>
            </a:r>
            <a:r>
              <a:rPr lang="ru-RU" sz="2500" b="1" dirty="0" smtClean="0">
                <a:solidFill>
                  <a:schemeClr val="tx1"/>
                </a:solidFill>
              </a:rPr>
              <a:t>87 </a:t>
            </a:r>
            <a:r>
              <a:rPr lang="ru-RU" sz="2500" b="1" dirty="0">
                <a:solidFill>
                  <a:schemeClr val="tx1"/>
                </a:solidFill>
              </a:rPr>
              <a:t>%,средний балл -4,1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На </a:t>
            </a:r>
            <a:r>
              <a:rPr lang="ru-RU" sz="2400" b="1" dirty="0" smtClean="0"/>
              <a:t>3 </a:t>
            </a:r>
            <a:r>
              <a:rPr lang="ru-RU" sz="2400" b="1" dirty="0"/>
              <a:t>курсе – группа </a:t>
            </a:r>
            <a:r>
              <a:rPr lang="ru-RU" sz="2400" b="1" dirty="0" smtClean="0"/>
              <a:t>372 РБ, </a:t>
            </a:r>
            <a:r>
              <a:rPr lang="ru-RU" sz="2400" b="1" dirty="0"/>
              <a:t>качество знаний – </a:t>
            </a:r>
            <a:r>
              <a:rPr lang="ru-RU" sz="2400" b="1" dirty="0" smtClean="0"/>
              <a:t>81 %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На </a:t>
            </a:r>
            <a:r>
              <a:rPr lang="ru-RU" sz="2400" b="1" dirty="0" smtClean="0"/>
              <a:t>4 курсе:</a:t>
            </a:r>
            <a:endParaRPr lang="ru-RU" sz="2400" b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KZ" sz="2500" b="1" dirty="0" smtClean="0">
                <a:solidFill>
                  <a:schemeClr val="tx1"/>
                </a:solidFill>
              </a:rPr>
              <a:t>47</a:t>
            </a:r>
            <a:r>
              <a:rPr lang="kk-KZ" sz="2500" b="1" dirty="0" smtClean="0">
                <a:solidFill>
                  <a:schemeClr val="tx1"/>
                </a:solidFill>
              </a:rPr>
              <a:t>3</a:t>
            </a:r>
            <a:r>
              <a:rPr lang="ru-KZ" sz="2500" b="1" dirty="0" smtClean="0">
                <a:solidFill>
                  <a:schemeClr val="tx1"/>
                </a:solidFill>
              </a:rPr>
              <a:t> </a:t>
            </a:r>
            <a:r>
              <a:rPr lang="kk-KZ" sz="2500" b="1" dirty="0" smtClean="0">
                <a:solidFill>
                  <a:schemeClr val="tx1"/>
                </a:solidFill>
              </a:rPr>
              <a:t>БТ</a:t>
            </a:r>
            <a:r>
              <a:rPr lang="ru-RU" sz="2500" b="1" dirty="0" smtClean="0">
                <a:solidFill>
                  <a:schemeClr val="tx1"/>
                </a:solidFill>
              </a:rPr>
              <a:t>, </a:t>
            </a:r>
            <a:r>
              <a:rPr lang="ru-RU" sz="2500" b="1" dirty="0">
                <a:solidFill>
                  <a:schemeClr val="tx1"/>
                </a:solidFill>
              </a:rPr>
              <a:t>качество знаний – </a:t>
            </a:r>
            <a:r>
              <a:rPr lang="ru-RU" sz="2500" b="1" dirty="0" smtClean="0">
                <a:solidFill>
                  <a:schemeClr val="tx1"/>
                </a:solidFill>
              </a:rPr>
              <a:t>88 %</a:t>
            </a:r>
            <a:endParaRPr lang="ru-RU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5791200" y="2400300"/>
            <a:ext cx="3075809" cy="762000"/>
          </a:xfrm>
          <a:prstGeom prst="wedgeEllipseCallout">
            <a:avLst>
              <a:gd name="adj1" fmla="val -32833"/>
              <a:gd name="adj2" fmla="val 52900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 БТ – 73%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6287647" y="4572000"/>
            <a:ext cx="2825873" cy="762000"/>
          </a:xfrm>
          <a:prstGeom prst="wedgeEllipseCallout">
            <a:avLst>
              <a:gd name="adj1" fmla="val -32536"/>
              <a:gd name="adj2" fmla="val -69500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 РБ – 81%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9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457199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СРЕДНИЙ БАЛЛ УСПЕВАЕМОСТИ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ru-RU" sz="3200" b="1" i="1" dirty="0" smtClean="0"/>
              <a:t>ПО ГОДАМ</a:t>
            </a:r>
            <a:endParaRPr lang="ru-RU" sz="3200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949556"/>
              </p:ext>
            </p:extLst>
          </p:nvPr>
        </p:nvGraphicFramePr>
        <p:xfrm>
          <a:off x="982133" y="1524000"/>
          <a:ext cx="8009467" cy="452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185" y="381000"/>
            <a:ext cx="7932737" cy="533399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ЧИСЛЕННОСТИ ОТЛИЧНИКОВ</a:t>
            </a:r>
            <a:endParaRPr lang="ru-RU" sz="2800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318174"/>
              </p:ext>
            </p:extLst>
          </p:nvPr>
        </p:nvGraphicFramePr>
        <p:xfrm>
          <a:off x="914400" y="1371600"/>
          <a:ext cx="777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143" y="76200"/>
            <a:ext cx="7704667" cy="609599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ОЖИДАЕМЫЙ ВЫПУСК 20</a:t>
            </a:r>
            <a:r>
              <a:rPr lang="en-US" sz="2800" b="1" i="1" dirty="0" smtClean="0"/>
              <a:t>2</a:t>
            </a:r>
            <a:r>
              <a:rPr lang="ru-KZ" sz="2800" b="1" i="1" dirty="0" smtClean="0"/>
              <a:t>3</a:t>
            </a:r>
            <a:r>
              <a:rPr lang="ru-RU" sz="2800" b="1" i="1" dirty="0" smtClean="0"/>
              <a:t> ГОДА</a:t>
            </a:r>
            <a:endParaRPr lang="ru-RU" sz="2800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85799"/>
            <a:ext cx="6204857" cy="424095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352" y="5076529"/>
            <a:ext cx="6207904" cy="5477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3351" y="5711368"/>
            <a:ext cx="6207905" cy="80787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15991" cy="10668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РЕЗУЛЬТАТЫ</a:t>
            </a:r>
            <a:br>
              <a:rPr lang="ru-RU" b="1" i="1" dirty="0" smtClean="0"/>
            </a:br>
            <a:r>
              <a:rPr lang="ru-RU" b="1" i="1" dirty="0" smtClean="0"/>
              <a:t>ВНУТРИКОЛЛЕДЖНОГО КОНТРОЛЯ</a:t>
            </a:r>
            <a:endParaRPr lang="ru-RU" sz="3200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43000" y="1600200"/>
            <a:ext cx="7772400" cy="1371600"/>
          </a:xfrm>
        </p:spPr>
        <p:txBody>
          <a:bodyPr/>
          <a:lstStyle/>
          <a:p>
            <a:pPr indent="357188" algn="just"/>
            <a:r>
              <a:rPr lang="kk-KZ" dirty="0" smtClean="0"/>
              <a:t>Был осуществлен контроль заполнения зачетных книжек успеваемости, студенческих билетов, журналов теоретического и практического обучения, экзаменационных ведомостей, отчеты кураторов и т.д.</a:t>
            </a: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1237488" y="2819400"/>
            <a:ext cx="7772400" cy="372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indent="357188"/>
            <a:r>
              <a:rPr lang="kk-KZ" b="1" dirty="0" smtClean="0"/>
              <a:t>Замечания и рекомендации</a:t>
            </a:r>
          </a:p>
          <a:p>
            <a:pPr algn="just"/>
            <a:r>
              <a:rPr lang="kk-KZ" b="1" dirty="0" smtClean="0"/>
              <a:t>По зачетным книжкам успеваемости и студенческим билетам: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kk-KZ" b="1" dirty="0" smtClean="0"/>
              <a:t> У некоторых групп не проставлен приказ перевода с курса на курс;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kk-KZ" b="1" dirty="0" smtClean="0"/>
              <a:t>Не своевременно несут на подпись руководителю, нет росписей студентов, отсутсвуют фотографии студентов;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kk-KZ" b="1" dirty="0" smtClean="0"/>
              <a:t>Преподаватели не правильно выставляют оценки – путают систему оценивания;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kk-KZ" b="1" dirty="0" smtClean="0"/>
              <a:t>У некоторых в место даты стоят подписи преподавателей.</a:t>
            </a:r>
          </a:p>
          <a:p>
            <a:pPr algn="just"/>
            <a:r>
              <a:rPr lang="kk-KZ" b="1" dirty="0" smtClean="0"/>
              <a:t>По экзаменационным ведомостям – все соотвествует, преподавателям необходимо своевременно без напоминания сдавать заполненные ведомости.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kk-KZ" b="1" dirty="0" smtClean="0"/>
          </a:p>
        </p:txBody>
      </p:sp>
    </p:spTree>
    <p:extLst>
      <p:ext uri="{BB962C8B-B14F-4D97-AF65-F5344CB8AC3E}">
        <p14:creationId xmlns:p14="http://schemas.microsoft.com/office/powerpoint/2010/main" val="27985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15991" cy="10668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РЕЗУЛЬТАТЫ</a:t>
            </a:r>
            <a:br>
              <a:rPr lang="ru-RU" b="1" i="1" dirty="0" smtClean="0"/>
            </a:br>
            <a:r>
              <a:rPr lang="ru-RU" b="1" i="1" dirty="0" smtClean="0"/>
              <a:t>ВНУТРИКОЛЛЕДЖНОГО КОНТРОЛЯ</a:t>
            </a:r>
            <a:endParaRPr lang="ru-RU" sz="3200" b="1" i="1" dirty="0"/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985320" y="1600200"/>
            <a:ext cx="8158680" cy="4853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indent="357188"/>
            <a:r>
              <a:rPr lang="kk-KZ" b="1" dirty="0" smtClean="0"/>
              <a:t>Замечания и рекомендации</a:t>
            </a:r>
          </a:p>
          <a:p>
            <a:pPr algn="l"/>
            <a:r>
              <a:rPr lang="kk-KZ" b="1" dirty="0" smtClean="0"/>
              <a:t>По отчетам кураторов: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kk-KZ" b="1" dirty="0" smtClean="0"/>
              <a:t> допускают арифметические ошибки при подсчете среднего балла и качества знаний ;</a:t>
            </a:r>
          </a:p>
          <a:p>
            <a:pPr algn="l"/>
            <a:r>
              <a:rPr lang="kk-KZ" b="1" dirty="0" smtClean="0"/>
              <a:t>По журналам теоретического обучения: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kk-KZ" b="1" dirty="0" smtClean="0"/>
              <a:t>Многие преподаватели не правильно вычисляют результаты обучения и выводят рейтинг(итог) – итог выводится согласно формуле;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kk-KZ" b="1" dirty="0" smtClean="0"/>
              <a:t>Малая накопляемость оценок;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kk-KZ" b="1" dirty="0" smtClean="0"/>
              <a:t>Преподавателям – предметникам необходимо своевременно и правильно заполнять  форму 5.5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kk-KZ" b="1" dirty="0" smtClean="0"/>
              <a:t>Кураторы групп – должны своевременно заполнять списки и движение контингента.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kk-KZ" b="1" dirty="0" smtClean="0"/>
          </a:p>
        </p:txBody>
      </p:sp>
    </p:spTree>
    <p:extLst>
      <p:ext uri="{BB962C8B-B14F-4D97-AF65-F5344CB8AC3E}">
        <p14:creationId xmlns:p14="http://schemas.microsoft.com/office/powerpoint/2010/main" val="9452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04667" cy="76199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РАБОТЫ ПЕДСОВЕТА</a:t>
            </a:r>
            <a:endParaRPr lang="ru-RU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9200" y="914398"/>
            <a:ext cx="7772400" cy="57912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результатов образовательной деятельности за 1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полугодие 2022-2023 учебного года 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2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Зам.директора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по УР Кумашева Ш.К.- 15 мин)</a:t>
            </a:r>
          </a:p>
          <a:p>
            <a:pPr lvl="1" algn="just"/>
            <a:r>
              <a:rPr lang="ru-RU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Организация и проведение практического обучения 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за 1 полугодие </a:t>
            </a:r>
            <a:r>
              <a:rPr 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2022-2023 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учебного года </a:t>
            </a:r>
            <a:r>
              <a:rPr lang="ru-RU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Зам.директора</a:t>
            </a:r>
            <a:r>
              <a:rPr lang="ru-RU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по </a:t>
            </a:r>
            <a:r>
              <a:rPr lang="ru-RU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УПР </a:t>
            </a:r>
            <a:r>
              <a:rPr lang="ru-RU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Шайдоллин</a:t>
            </a:r>
            <a:r>
              <a:rPr lang="ru-RU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М.К.</a:t>
            </a:r>
            <a:r>
              <a:rPr lang="ru-K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содокладчик Абыл</a:t>
            </a:r>
            <a:r>
              <a:rPr lang="kk-K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ғ</a:t>
            </a:r>
            <a:r>
              <a:rPr lang="ru-K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азинова Б</a:t>
            </a:r>
            <a:r>
              <a:rPr lang="kk-K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.А. 7</a:t>
            </a:r>
            <a:r>
              <a:rPr lang="ru-RU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мин)</a:t>
            </a:r>
          </a:p>
          <a:p>
            <a:pPr algn="just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Основные итоги воспитательной работы за 1 полугодие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kk-KZ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-2023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учебного года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Зам.директора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 по УР Есембаева Г.Т.</a:t>
            </a:r>
            <a:r>
              <a:rPr lang="en-U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мин)</a:t>
            </a:r>
            <a:r>
              <a:rPr lang="en-US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Основные 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итоги  методической  работы преподавателей за  1 полугодие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2022-20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kk-K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учебного года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(Методист </a:t>
            </a:r>
            <a:r>
              <a:rPr lang="ru-RU" sz="2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Кайыржанова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 Е.Е. 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мин)</a:t>
            </a:r>
          </a:p>
          <a:p>
            <a:pPr lvl="0" algn="just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Отчет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 выполнении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государственных услуг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(Ответственная за оказание государственных услуг по колледжу – Кумашева Ш.К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 -2 мин</a:t>
            </a:r>
            <a:endParaRPr lang="ru-RU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Разное</a:t>
            </a:r>
          </a:p>
          <a:p>
            <a:pPr algn="just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Подведение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итогов педагогического совета. 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(Директор, </a:t>
            </a:r>
            <a:r>
              <a:rPr lang="ru-RU" sz="2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Сартаев</a:t>
            </a:r>
            <a:r>
              <a:rPr lang="ru-RU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 О.И. 10 </a:t>
            </a:r>
            <a:r>
              <a:rPr lang="ru-RU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мин.)</a:t>
            </a:r>
            <a:endParaRPr lang="ru-RU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04667" cy="7619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ЕДИНОМУ ПЛАНУ РАБОТЫ КОЛЛЕДЖА БЫЛИ ПРОВЕДЕН</a:t>
            </a:r>
            <a:r>
              <a:rPr lang="ru-KZ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СЛЕДУЮЩ</a:t>
            </a:r>
            <a:r>
              <a:rPr lang="ru-KZ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АЯ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KZ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366689" y="1600200"/>
            <a:ext cx="7557178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Организационная: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основной учебно-планирующей документации.</a:t>
            </a:r>
          </a:p>
          <a:p>
            <a:pPr marL="447675" indent="265113">
              <a:spcBef>
                <a:spcPts val="0"/>
              </a:spcBef>
              <a:spcAft>
                <a:spcPts val="0"/>
              </a:spcAft>
              <a:tabLst>
                <a:tab pos="89535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Графика учебного процесса.</a:t>
            </a:r>
          </a:p>
          <a:p>
            <a:pPr marL="447675" indent="265113"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расписания.</a:t>
            </a:r>
          </a:p>
          <a:p>
            <a:pPr marL="447675" indent="265113"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тарификации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265113">
              <a:spcBef>
                <a:spcPts val="0"/>
              </a:spcBef>
              <a:spcAft>
                <a:spcPts val="0"/>
              </a:spcAft>
              <a:tabLst>
                <a:tab pos="53975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пополнение контента портала ДОТ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работа: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265113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 НОБД – внесение и корректировка данных.</a:t>
            </a:r>
          </a:p>
          <a:p>
            <a:pPr marL="712788" indent="-265113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отчётов в </a:t>
            </a:r>
            <a:r>
              <a:rPr lang="ru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 управление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НК).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265113">
              <a:spcBef>
                <a:spcPts val="0"/>
              </a:spcBef>
              <a:spcAft>
                <a:spcPts val="0"/>
              </a:spcAft>
            </a:pPr>
            <a:r>
              <a:rPr lang="ru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педагогических советов, административных совещаний при директоре, заседаний НПЦ, заседаний Попсовета, заседаний ПЦК.</a:t>
            </a:r>
          </a:p>
          <a:p>
            <a:pPr marL="712788" indent="-265113">
              <a:spcBef>
                <a:spcPts val="0"/>
              </a:spcBef>
              <a:spcAft>
                <a:spcPts val="0"/>
              </a:spcAft>
            </a:pPr>
            <a:r>
              <a:rPr lang="ru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контроля – посещение уроков преподавателей, проверка наличие и содержание поурочного планирования, проверка журналов т/о и п/о</a:t>
            </a: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265113">
              <a:spcBef>
                <a:spcPts val="0"/>
              </a:spcBef>
              <a:spcAft>
                <a:spcPts val="0"/>
              </a:spcAft>
            </a:pP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контента сайта и социальных сетей колледжа.</a:t>
            </a:r>
            <a:endParaRPr lang="ru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>
              <a:spcBef>
                <a:spcPts val="0"/>
              </a:spcBef>
              <a:spcAft>
                <a:spcPts val="0"/>
              </a:spcAft>
            </a:pPr>
            <a:r>
              <a:rPr lang="ru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 </a:t>
            </a:r>
            <a:r>
              <a:rPr lang="ru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работа: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отчета – презентации для встречи директора колледжа с министром просвещения;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Паспортов колледжа, согласно требованию управления образования области Абай;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материалов самооценки по аттестации колледжа;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еженедельных отчетов по запросам МП РК и местных исполнительных органов;</a:t>
            </a:r>
          </a:p>
          <a:p>
            <a:pPr marL="712788" lvl="1" indent="-255588">
              <a:spcBef>
                <a:spcPts val="0"/>
              </a:spcBef>
              <a:spcAft>
                <a:spcPts val="0"/>
              </a:spcAft>
            </a:pPr>
            <a:r>
              <a:rPr lang="ru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 различных совещаниях и семинарах (как онлайн так и офлайн)</a:t>
            </a:r>
          </a:p>
          <a:p>
            <a:pPr marL="814388" lvl="1" indent="-357188">
              <a:spcBef>
                <a:spcPts val="0"/>
              </a:spcBef>
              <a:spcAft>
                <a:spcPts val="0"/>
              </a:spcAft>
            </a:pP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КОЛИЧЕСТВО  ПРЕПОДАВАТЕЛЕЙ</a:t>
            </a:r>
            <a:br>
              <a:rPr lang="ru-RU" sz="2800" b="1" i="1" dirty="0" smtClean="0"/>
            </a:br>
            <a:r>
              <a:rPr lang="ru-RU" sz="2800" b="1" i="1" dirty="0" smtClean="0"/>
              <a:t> (ПО ШТАТУ И ВНЕШТАТНЫХ)</a:t>
            </a:r>
            <a:endParaRPr lang="ru-RU" sz="28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86177030"/>
              </p:ext>
            </p:extLst>
          </p:nvPr>
        </p:nvGraphicFramePr>
        <p:xfrm>
          <a:off x="990600" y="1676400"/>
          <a:ext cx="7772400" cy="390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382530" cy="542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ЧИСЛЕННОСТЬ ОБУЧАЮЩИХСЯ  В КОЛЛЕДЖЕ</a:t>
            </a:r>
            <a:endParaRPr lang="ru-RU" sz="3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6127"/>
              </p:ext>
            </p:extLst>
          </p:nvPr>
        </p:nvGraphicFramePr>
        <p:xfrm>
          <a:off x="1030225" y="152400"/>
          <a:ext cx="7848600" cy="425704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9816225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24786334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1802187465"/>
                    </a:ext>
                  </a:extLst>
                </a:gridCol>
              </a:tblGrid>
              <a:tr h="3442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Очное отделение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543308"/>
                  </a:ext>
                </a:extLst>
              </a:tr>
              <a:tr h="6798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Параметры</a:t>
                      </a:r>
                      <a:endParaRPr lang="ru-RU" sz="24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Было на 01.10.2022</a:t>
                      </a:r>
                      <a:endParaRPr lang="ru-RU" sz="24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Стало на 18.01.2022</a:t>
                      </a:r>
                      <a:endParaRPr lang="ru-RU" sz="24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279039"/>
                  </a:ext>
                </a:extLst>
              </a:tr>
              <a:tr h="37924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Всего студентов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870510"/>
                  </a:ext>
                </a:extLst>
              </a:tr>
              <a:tr h="79169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МБ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– </a:t>
                      </a:r>
                      <a:r>
                        <a:rPr lang="kk-KZ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отчислены</a:t>
                      </a:r>
                      <a:r>
                        <a:rPr lang="kk-KZ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Геккель 163,</a:t>
                      </a:r>
                      <a:r>
                        <a:rPr lang="kk-KZ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Саурбаев 223, Сайлауханова 163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24620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ПЗ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725032"/>
                  </a:ext>
                </a:extLst>
              </a:tr>
              <a:tr h="144881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Платно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kk-KZ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</a:p>
                    <a:p>
                      <a:pPr marL="0" algn="l" defTabSz="457200" rtl="0" eaLnBrk="1" fontAlgn="b" latinLnBrk="0" hangingPunct="1"/>
                      <a:r>
                        <a:rPr lang="kk-KZ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Отчислены</a:t>
                      </a:r>
                      <a:r>
                        <a:rPr lang="kk-KZ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kk-KZ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244/1 </a:t>
                      </a:r>
                      <a:r>
                        <a:rPr lang="kk-KZ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Бекболатұлы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М,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Қадылбеков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Н,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Батырбеков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</a:t>
                      </a:r>
                    </a:p>
                    <a:p>
                      <a:pPr marL="0" algn="l" defTabSz="4572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Прибыли -  Вакуленко М (перевод с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электротех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колледжа),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Ходько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 (перевод с заочного),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Тусупбеков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А.М.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КБиС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778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88892"/>
              </p:ext>
            </p:extLst>
          </p:nvPr>
        </p:nvGraphicFramePr>
        <p:xfrm>
          <a:off x="1030225" y="4409445"/>
          <a:ext cx="7833361" cy="229971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5071755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2176042"/>
                    </a:ext>
                  </a:extLst>
                </a:gridCol>
                <a:gridCol w="4023361">
                  <a:extLst>
                    <a:ext uri="{9D8B030D-6E8A-4147-A177-3AD203B41FA5}">
                      <a16:colId xmlns:a16="http://schemas.microsoft.com/office/drawing/2014/main" val="1294846119"/>
                    </a:ext>
                  </a:extLst>
                </a:gridCol>
              </a:tblGrid>
              <a:tr h="3762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kern="1200" dirty="0">
                          <a:effectLst/>
                        </a:rPr>
                        <a:t>Заочное отделение</a:t>
                      </a:r>
                      <a:endParaRPr lang="ru-RU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97433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kern="1200" dirty="0">
                          <a:solidFill>
                            <a:srgbClr val="FFFF00"/>
                          </a:solidFill>
                          <a:effectLst/>
                        </a:rPr>
                        <a:t>Параметры</a:t>
                      </a:r>
                      <a:endParaRPr lang="ru-RU" sz="240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kern="1200" dirty="0">
                          <a:solidFill>
                            <a:srgbClr val="FFFF00"/>
                          </a:solidFill>
                          <a:effectLst/>
                        </a:rPr>
                        <a:t>Было</a:t>
                      </a:r>
                      <a:endParaRPr lang="ru-RU" sz="240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kern="1200" dirty="0">
                          <a:solidFill>
                            <a:srgbClr val="FFFF00"/>
                          </a:solidFill>
                          <a:effectLst/>
                        </a:rPr>
                        <a:t>Стало</a:t>
                      </a:r>
                      <a:endParaRPr lang="ru-RU" sz="240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187104"/>
                  </a:ext>
                </a:extLst>
              </a:tr>
              <a:tr h="80413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kern="1200" dirty="0">
                          <a:effectLst/>
                        </a:rPr>
                        <a:t>Всего студентов</a:t>
                      </a:r>
                      <a:endParaRPr lang="ru-RU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KZ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2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 </a:t>
                      </a:r>
                      <a:r>
                        <a:rPr lang="ru-RU" sz="2400" u="none" strike="noStrike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</a:t>
                      </a:r>
                      <a:r>
                        <a:rPr lang="ru-RU" sz="2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)-</a:t>
                      </a:r>
                      <a:br>
                        <a:rPr lang="ru-RU" sz="2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kk-KZ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тчислены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Қарқын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Д,</a:t>
                      </a:r>
                    </a:p>
                    <a:p>
                      <a:pPr algn="ctr" fontAlgn="b"/>
                      <a:r>
                        <a:rPr lang="ru-RU" sz="14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Ходько</a:t>
                      </a:r>
                      <a:r>
                        <a:rPr lang="ru-RU" sz="1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753216"/>
                  </a:ext>
                </a:extLst>
              </a:tr>
              <a:tr h="74301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2400" b="1" u="none" strike="noStrike" kern="1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400" b="1" u="none" strike="noStrike" kern="1200" baseline="0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очное+заочное</a:t>
                      </a:r>
                      <a:r>
                        <a:rPr lang="ru-RU" sz="2400" b="1" u="none" strike="noStrike" kern="1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400" b="1" u="none" strike="noStrike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565</a:t>
                      </a:r>
                      <a:endParaRPr lang="ru-RU" sz="2400" b="1" u="none" strike="noStrike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4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</a:t>
                      </a:r>
                      <a:endParaRPr lang="ru-RU" sz="2400" b="1" u="none" strike="noStrike" kern="1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881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3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333" y="228600"/>
            <a:ext cx="7704667" cy="609599"/>
          </a:xfrm>
        </p:spPr>
        <p:txBody>
          <a:bodyPr>
            <a:noAutofit/>
          </a:bodyPr>
          <a:lstStyle/>
          <a:p>
            <a:r>
              <a:rPr lang="ru-KZ" sz="3200" b="1" i="1" dirty="0" smtClean="0"/>
              <a:t>УСПЕВАЕМОСТЬ</a:t>
            </a: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r>
              <a:rPr lang="ru-RU" sz="3200" b="1" i="1" dirty="0" smtClean="0"/>
              <a:t>ЗА </a:t>
            </a:r>
            <a:r>
              <a:rPr lang="ru-KZ" sz="3200" b="1" i="1" dirty="0" smtClean="0"/>
              <a:t>ТРИ</a:t>
            </a:r>
            <a:r>
              <a:rPr lang="ru-RU" sz="3200" b="1" i="1" dirty="0" smtClean="0"/>
              <a:t> УЧЕБНЫХ ПОЛУГОДИЯ</a:t>
            </a:r>
            <a:endParaRPr lang="ru-RU" sz="3200" b="1" i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524236"/>
              </p:ext>
            </p:extLst>
          </p:nvPr>
        </p:nvGraphicFramePr>
        <p:xfrm>
          <a:off x="838201" y="10668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04667" cy="609599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КАЧЕСТВО ЗНАНИЙ</a:t>
            </a:r>
            <a:br>
              <a:rPr lang="ru-RU" sz="3200" b="1" i="1" dirty="0" smtClean="0"/>
            </a:br>
            <a:r>
              <a:rPr lang="ru-RU" sz="3200" b="1" i="1" dirty="0" smtClean="0"/>
              <a:t>ЗА </a:t>
            </a:r>
            <a:r>
              <a:rPr lang="ru-KZ" sz="3200" b="1" i="1" dirty="0" smtClean="0"/>
              <a:t>ТРИ</a:t>
            </a:r>
            <a:r>
              <a:rPr lang="ru-RU" sz="3200" b="1" i="1" dirty="0" smtClean="0"/>
              <a:t> УЧЕБНЫХ ПОЛУГОДИЯ</a:t>
            </a:r>
            <a:endParaRPr lang="ru-RU" sz="3200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265757"/>
              </p:ext>
            </p:extLst>
          </p:nvPr>
        </p:nvGraphicFramePr>
        <p:xfrm>
          <a:off x="956395" y="11430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7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430" y="228601"/>
            <a:ext cx="7704667" cy="533399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СРАВНИТЕЛЬНАЯ ДИАГРАММА КАЧЕСТВА ЗНАНИЙ ПО КУРСАМ ЗА </a:t>
            </a:r>
            <a:r>
              <a:rPr lang="ru-KZ" sz="2400" b="1" i="1" dirty="0" smtClean="0"/>
              <a:t> 20-21, 21-22, 22-23 </a:t>
            </a:r>
            <a:r>
              <a:rPr lang="ru-RU" sz="2400" b="1" i="1" dirty="0" smtClean="0"/>
              <a:t>УЧ.ГОДА</a:t>
            </a:r>
            <a:endParaRPr lang="ru-RU" sz="2400" b="1" i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60892"/>
              </p:ext>
            </p:extLst>
          </p:nvPr>
        </p:nvGraphicFramePr>
        <p:xfrm>
          <a:off x="838200" y="11430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515991" cy="10668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НИЗКОЕ КАЧЕСТВО ЗНАНИЙ </a:t>
            </a:r>
            <a:br>
              <a:rPr lang="ru-RU" sz="3200" b="1" i="1" dirty="0" smtClean="0"/>
            </a:br>
            <a:r>
              <a:rPr lang="ru-RU" sz="3200" b="1" i="1" dirty="0" smtClean="0"/>
              <a:t>ПОКАЗАЛИ ГРУППЫ 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9224" y="1676400"/>
            <a:ext cx="8458200" cy="243840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100" b="1" dirty="0" smtClean="0"/>
              <a:t>На 1 курсе – группа 1</a:t>
            </a:r>
            <a:r>
              <a:rPr lang="ru-KZ" sz="3100" b="1" dirty="0" smtClean="0"/>
              <a:t>44 ВТ</a:t>
            </a:r>
            <a:r>
              <a:rPr lang="ru-RU" sz="3100" b="1" dirty="0" smtClean="0"/>
              <a:t>, качество знаний – </a:t>
            </a:r>
            <a:r>
              <a:rPr lang="ru-KZ" sz="3100" b="1" dirty="0" smtClean="0"/>
              <a:t>10</a:t>
            </a:r>
            <a:r>
              <a:rPr lang="ru-RU" sz="3100" b="1" dirty="0" smtClean="0"/>
              <a:t>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100" b="1" dirty="0"/>
              <a:t>На </a:t>
            </a:r>
            <a:r>
              <a:rPr lang="ru-RU" sz="3100" b="1" dirty="0" smtClean="0"/>
              <a:t>2 </a:t>
            </a:r>
            <a:r>
              <a:rPr lang="ru-RU" sz="3100" b="1" dirty="0"/>
              <a:t>курсе – группа </a:t>
            </a:r>
            <a:r>
              <a:rPr lang="ru-RU" sz="3100" b="1" dirty="0" smtClean="0"/>
              <a:t>2</a:t>
            </a:r>
            <a:r>
              <a:rPr lang="ru-KZ" sz="3100" b="1" dirty="0" smtClean="0"/>
              <a:t>44/1</a:t>
            </a:r>
            <a:r>
              <a:rPr lang="ru-RU" sz="3100" b="1" dirty="0" smtClean="0"/>
              <a:t> </a:t>
            </a:r>
            <a:r>
              <a:rPr lang="ru-KZ" sz="3100" b="1" dirty="0" smtClean="0"/>
              <a:t>ПО</a:t>
            </a:r>
            <a:r>
              <a:rPr lang="ru-RU" sz="3100" b="1" dirty="0" smtClean="0"/>
              <a:t>, </a:t>
            </a:r>
            <a:r>
              <a:rPr lang="ru-RU" sz="3100" b="1" dirty="0"/>
              <a:t>качество знаний – </a:t>
            </a:r>
            <a:r>
              <a:rPr lang="ru-KZ" sz="3100" b="1" dirty="0"/>
              <a:t>5</a:t>
            </a:r>
            <a:r>
              <a:rPr lang="ru-RU" sz="3100" b="1" dirty="0" smtClean="0"/>
              <a:t>0 %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100" b="1" dirty="0"/>
              <a:t>На </a:t>
            </a:r>
            <a:r>
              <a:rPr lang="ru-RU" sz="3100" b="1" dirty="0" smtClean="0"/>
              <a:t>3 </a:t>
            </a:r>
            <a:r>
              <a:rPr lang="ru-RU" sz="3100" b="1" dirty="0"/>
              <a:t>курсе – группа </a:t>
            </a:r>
            <a:r>
              <a:rPr lang="ru-RU" sz="3100" b="1" dirty="0" smtClean="0"/>
              <a:t>3</a:t>
            </a:r>
            <a:r>
              <a:rPr lang="ru-KZ" sz="3100" b="1" dirty="0" smtClean="0"/>
              <a:t>6</a:t>
            </a:r>
            <a:r>
              <a:rPr lang="ru-RU" sz="3100" b="1" dirty="0" smtClean="0"/>
              <a:t>2 </a:t>
            </a:r>
            <a:r>
              <a:rPr lang="ru-KZ" sz="3100" b="1" dirty="0" smtClean="0"/>
              <a:t>РБ</a:t>
            </a:r>
            <a:r>
              <a:rPr lang="ru-RU" sz="3100" b="1" dirty="0" smtClean="0"/>
              <a:t>, </a:t>
            </a:r>
            <a:r>
              <a:rPr lang="ru-RU" sz="3100" b="1" dirty="0"/>
              <a:t>качество знаний – </a:t>
            </a:r>
            <a:r>
              <a:rPr lang="ru-KZ" sz="3100" b="1" dirty="0" smtClean="0"/>
              <a:t>14</a:t>
            </a:r>
            <a:r>
              <a:rPr lang="ru-RU" sz="3100" b="1" dirty="0" smtClean="0"/>
              <a:t>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100" b="1" dirty="0" smtClean="0"/>
              <a:t>На 4 курсе – группа 4</a:t>
            </a:r>
            <a:r>
              <a:rPr lang="ru-KZ" sz="3100" b="1" dirty="0" smtClean="0"/>
              <a:t>2</a:t>
            </a:r>
            <a:r>
              <a:rPr lang="ru-RU" sz="3100" b="1" dirty="0" smtClean="0"/>
              <a:t>4 </a:t>
            </a:r>
            <a:r>
              <a:rPr lang="ru-KZ" sz="3100" b="1" dirty="0" smtClean="0"/>
              <a:t>ЦТ</a:t>
            </a:r>
            <a:r>
              <a:rPr lang="ru-RU" sz="3100" b="1" dirty="0" smtClean="0"/>
              <a:t>, качество знаний – </a:t>
            </a:r>
            <a:r>
              <a:rPr lang="ru-KZ" sz="3100" b="1" dirty="0" smtClean="0"/>
              <a:t>30</a:t>
            </a:r>
            <a:r>
              <a:rPr lang="ru-RU" sz="3100" b="1" dirty="0" smtClean="0"/>
              <a:t>%</a:t>
            </a:r>
            <a:endParaRPr lang="ru-RU" sz="31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838200" y="3569208"/>
            <a:ext cx="5715000" cy="164592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На 1 курсе – группа 1</a:t>
            </a:r>
            <a:r>
              <a:rPr lang="ru-KZ" sz="1600" b="1" dirty="0" smtClean="0"/>
              <a:t>13</a:t>
            </a:r>
            <a:r>
              <a:rPr lang="ru-RU" sz="1600" b="1" dirty="0" smtClean="0"/>
              <a:t> </a:t>
            </a:r>
            <a:r>
              <a:rPr lang="ru-KZ" sz="1600" b="1" dirty="0" smtClean="0"/>
              <a:t>МТ</a:t>
            </a:r>
            <a:r>
              <a:rPr lang="ru-RU" sz="1600" b="1" dirty="0" smtClean="0"/>
              <a:t>, качество знаний – </a:t>
            </a:r>
            <a:r>
              <a:rPr lang="ru-KZ" sz="1600" b="1" dirty="0" smtClean="0"/>
              <a:t>22</a:t>
            </a:r>
            <a:r>
              <a:rPr lang="ru-RU" sz="1600" b="1" dirty="0" smtClean="0"/>
              <a:t>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На 2 курсе – группа 262 РБ, качество знаний – 10 %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На 3 курсе – группа 312 МТ, качество знаний – 0 %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На 4 курсе – группа 444/1 ПО, качество знаний – 44%</a:t>
            </a:r>
          </a:p>
        </p:txBody>
      </p:sp>
      <p:sp>
        <p:nvSpPr>
          <p:cNvPr id="5" name="Стрелка углом 4"/>
          <p:cNvSpPr/>
          <p:nvPr/>
        </p:nvSpPr>
        <p:spPr>
          <a:xfrm>
            <a:off x="414528" y="2667000"/>
            <a:ext cx="304800" cy="1560576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920" y="4151376"/>
            <a:ext cx="6096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986272" y="3755898"/>
            <a:ext cx="685800" cy="1790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810" y="3665982"/>
            <a:ext cx="2219875" cy="35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535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21216</TotalTime>
  <Words>849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Wingdings</vt:lpstr>
      <vt:lpstr>Параллакс</vt:lpstr>
      <vt:lpstr>ПЕДАГОГИЧЕСКИЙ СОВЕТ  «АНАЛИЗ РАБОТЫ ПЕДАГОГИЧЕСКОГО КОЛЛЕКТИВА  ЗА  I ПОЛУГОДИЕ  2022-2023 года»</vt:lpstr>
      <vt:lpstr>ПЛАН РАБОТЫ ПЕДСОВЕТА</vt:lpstr>
      <vt:lpstr>СОГЛАСНО ЕДИНОМУ ПЛАНУ РАБОТЫ КОЛЛЕДЖА БЫЛИ ПРОВЕДЕНА СЛЕДУЮЩАЯ РАБОТА:</vt:lpstr>
      <vt:lpstr>КОЛИЧЕСТВО  ПРЕПОДАВАТЕЛЕЙ  (ПО ШТАТУ И ВНЕШТАТНЫХ)</vt:lpstr>
      <vt:lpstr>ЧИСЛЕННОСТЬ ОБУЧАЮЩИХСЯ  В КОЛЛЕДЖЕ</vt:lpstr>
      <vt:lpstr>УСПЕВАЕМОСТЬ  ЗА ТРИ УЧЕБНЫХ ПОЛУГОДИЯ</vt:lpstr>
      <vt:lpstr>КАЧЕСТВО ЗНАНИЙ ЗА ТРИ УЧЕБНЫХ ПОЛУГОДИЯ</vt:lpstr>
      <vt:lpstr>СРАВНИТЕЛЬНАЯ ДИАГРАММА КАЧЕСТВА ЗНАНИЙ ПО КУРСАМ ЗА  20-21, 21-22, 22-23 УЧ.ГОДА</vt:lpstr>
      <vt:lpstr>НИЗКОЕ КАЧЕСТВО ЗНАНИЙ  ПОКАЗАЛИ ГРУППЫ </vt:lpstr>
      <vt:lpstr>ВЫСОКОЕ КАЧЕСТВО ЗНАНИЙ  ПОКАЗАЛИ ГРУППЫ </vt:lpstr>
      <vt:lpstr>СРЕДНИЙ БАЛЛ УСПЕВАЕМОСТИ ПО ГОДАМ</vt:lpstr>
      <vt:lpstr>ДИНАМИКА ЧИСЛЕННОСТИ ОТЛИЧНИКОВ</vt:lpstr>
      <vt:lpstr>ОЖИДАЕМЫЙ ВЫПУСК 2023 ГОДА</vt:lpstr>
      <vt:lpstr>РЕЗУЛЬТАТЫ ВНУТРИКОЛЛЕДЖНОГО КОНТРОЛЯ</vt:lpstr>
      <vt:lpstr>РЕЗУЛЬТАТЫ ВНУТРИКОЛЛЕДЖНОГО КОНТРОЛЯ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Шамшия К. Кумашева</cp:lastModifiedBy>
  <cp:revision>454</cp:revision>
  <cp:lastPrinted>2023-01-17T08:52:59Z</cp:lastPrinted>
  <dcterms:created xsi:type="dcterms:W3CDTF">2014-01-09T22:37:33Z</dcterms:created>
  <dcterms:modified xsi:type="dcterms:W3CDTF">2023-01-18T03:34:49Z</dcterms:modified>
</cp:coreProperties>
</file>